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533" r:id="rId2"/>
    <p:sldId id="535" r:id="rId3"/>
    <p:sldId id="534" r:id="rId4"/>
    <p:sldId id="531" r:id="rId5"/>
    <p:sldId id="268" r:id="rId6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3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319D04D-86B1-46B5-A937-48AD072565D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(264)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E471CB-26FF-4314-999C-7065B59D95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6/23/2021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F66DF5-C866-4E8C-8258-AC404496F75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00A75E-AC78-4DB3-A7AF-F2B20F38BD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BE541-2D00-4907-A72E-DA17A38383F9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7167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(264)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6/23/2021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23514DB-A492-40D0-B001-2CE1BED3C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329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A9B6E0-7357-4CB5-A9A5-9D05EEF1C64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6/23/2021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8C8ECE-259F-4CC6-91E8-79C29E1D1BB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Randy Childs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892A0881-39E5-4FCF-9A0B-40BE3902A81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(264)</a:t>
            </a:r>
          </a:p>
        </p:txBody>
      </p:sp>
    </p:spTree>
    <p:extLst>
      <p:ext uri="{BB962C8B-B14F-4D97-AF65-F5344CB8AC3E}">
        <p14:creationId xmlns:p14="http://schemas.microsoft.com/office/powerpoint/2010/main" val="778021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6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4" y="4475032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6/25/2021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5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92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61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7599979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6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6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6/25/2021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697052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6/25/2021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1259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6/25/2021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5646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6/25/2021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6706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9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5" y="1151805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5" y="4897062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6/25/2021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5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4316567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6/25/2021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4370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6/25/2021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7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3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0" y="33505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8" y="33030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7" y="147693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1" y="148201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91864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6/25/2021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7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0" y="33505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8" y="33030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7" y="147693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1" y="148201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83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2730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6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95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6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6/25/2021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0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604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81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6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6/25/2021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0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7" y="668604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42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9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5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6/25/2021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8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5906237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4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6/25/2021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6695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6/25/2021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7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4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91072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1640">
          <p15:clr>
            <a:srgbClr val="F26B43"/>
          </p15:clr>
        </p15:guide>
        <p15:guide id="10" pos="222">
          <p15:clr>
            <a:srgbClr val="F26B43"/>
          </p15:clr>
        </p15:guide>
        <p15:guide id="11" pos="2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5" y="1466742"/>
            <a:ext cx="7128364" cy="2377574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Lesson 15:</a:t>
            </a:r>
            <a:br>
              <a:rPr lang="en-US" dirty="0"/>
            </a:br>
            <a:r>
              <a:rPr lang="en-US" dirty="0"/>
              <a:t>The Good Samaritan and the Feast of Dedication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707886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/>
              <a:t>Prayer Taught And Encouraged. (Luke 11:1-13)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June 23, 2021</a:t>
            </a:r>
          </a:p>
        </p:txBody>
      </p:sp>
    </p:spTree>
    <p:extLst>
      <p:ext uri="{BB962C8B-B14F-4D97-AF65-F5344CB8AC3E}">
        <p14:creationId xmlns:p14="http://schemas.microsoft.com/office/powerpoint/2010/main" val="610069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750" y="1469789"/>
            <a:ext cx="8401050" cy="4401205"/>
          </a:xfr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i="1" dirty="0">
                <a:solidFill>
                  <a:schemeClr val="tx1"/>
                </a:solidFill>
              </a:rPr>
              <a:t>Temporal needs.</a:t>
            </a:r>
            <a:r>
              <a:rPr lang="en-US" sz="3200" dirty="0">
                <a:solidFill>
                  <a:schemeClr val="tx1"/>
                </a:solidFill>
              </a:rPr>
              <a:t> Matthew 6:8, 31ff</a:t>
            </a:r>
            <a:endParaRPr lang="en-US" sz="3200" b="1" i="1" dirty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i="1" dirty="0">
                <a:solidFill>
                  <a:schemeClr val="tx1"/>
                </a:solidFill>
              </a:rPr>
              <a:t>Daily Bread </a:t>
            </a:r>
            <a:r>
              <a:rPr lang="en-US" sz="3200" dirty="0">
                <a:solidFill>
                  <a:schemeClr val="tx1"/>
                </a:solidFill>
              </a:rPr>
              <a:t>– TRUST,</a:t>
            </a:r>
            <a:r>
              <a:rPr lang="en-US" sz="3200" i="0" dirty="0">
                <a:solidFill>
                  <a:schemeClr val="tx1"/>
                </a:solidFill>
              </a:rPr>
              <a:t> Matthew 6:33; Psalms 37:25, </a:t>
            </a:r>
            <a:r>
              <a:rPr lang="en-US" sz="3200" i="1" dirty="0">
                <a:solidFill>
                  <a:schemeClr val="tx1"/>
                </a:solidFill>
              </a:rPr>
              <a:t>“I have been young, and now am old; yet have I not seen the righteous forsaken, nor his seed begging bread</a:t>
            </a:r>
            <a:r>
              <a:rPr lang="en-US" sz="3200" dirty="0">
                <a:solidFill>
                  <a:schemeClr val="tx1"/>
                </a:solidFill>
              </a:rPr>
              <a:t>.”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</a:rPr>
              <a:t>Conditional. 2 Thessalonians 3:10; Ephesians 4:28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</a:rPr>
              <a:t>	Protection from harm.</a:t>
            </a:r>
            <a:r>
              <a:rPr lang="en-US" sz="3200" i="0" dirty="0">
                <a:solidFill>
                  <a:schemeClr val="tx1"/>
                </a:solidFill>
              </a:rPr>
              <a:t> cf. Matthew 24:20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483D66-9FD0-4DE2-8331-C6F2BEB7DE3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0FC84C7-850A-4AE1-A3FC-D6485EF07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749" y="579437"/>
            <a:ext cx="8401049" cy="557973"/>
          </a:xfrm>
        </p:spPr>
        <p:txBody>
          <a:bodyPr wrap="square">
            <a:spAutoFit/>
          </a:bodyPr>
          <a:lstStyle/>
          <a:p>
            <a:r>
              <a:rPr lang="en-US" sz="3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 Prayer. </a:t>
            </a:r>
            <a:r>
              <a:rPr lang="en-US" sz="3400" dirty="0">
                <a:solidFill>
                  <a:schemeClr val="tx1"/>
                </a:solidFill>
              </a:rPr>
              <a:t>(Luke 11:1-13; cf. Matthew 6:9-15)</a:t>
            </a:r>
          </a:p>
        </p:txBody>
      </p:sp>
    </p:spTree>
    <p:extLst>
      <p:ext uri="{BB962C8B-B14F-4D97-AF65-F5344CB8AC3E}">
        <p14:creationId xmlns:p14="http://schemas.microsoft.com/office/powerpoint/2010/main" val="3078253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750" y="1413233"/>
            <a:ext cx="8401050" cy="5262979"/>
          </a:xfr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400" b="1" i="1" dirty="0">
                <a:solidFill>
                  <a:schemeClr val="tx1"/>
                </a:solidFill>
              </a:rPr>
              <a:t>Forgive As We Forgive </a:t>
            </a:r>
            <a:r>
              <a:rPr lang="en-US" sz="3400" dirty="0">
                <a:solidFill>
                  <a:schemeClr val="tx1"/>
                </a:solidFill>
              </a:rPr>
              <a:t>– MERCY, </a:t>
            </a:r>
            <a:br>
              <a:rPr lang="en-US" sz="3400" dirty="0">
                <a:solidFill>
                  <a:schemeClr val="tx1"/>
                </a:solidFill>
              </a:rPr>
            </a:br>
            <a:r>
              <a:rPr lang="en-US" sz="3400" dirty="0">
                <a:solidFill>
                  <a:schemeClr val="tx1"/>
                </a:solidFill>
              </a:rPr>
              <a:t>Ephesians 4:32; Colossians 3:12-13; Matthew 6:15; James 2:13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In Luke the prayer asks for forgiveness without reference to repayment.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However, in Jesus’ story about the unforgiving debtor who was owed much less by another (Matthew 18:21-35), the forgiveness is based upon a solemn conditional expectation. (cf. Matthew 6:14-15)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We will never be called upon to forgive others of any more than what we call upon our Heavenly father to forgive us!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83D66-9FD0-4DE2-8331-C6F2BEB7DE37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B39DE6C-FC04-499C-9D5C-46BA8284A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749" y="579437"/>
            <a:ext cx="8401049" cy="557973"/>
          </a:xfrm>
        </p:spPr>
        <p:txBody>
          <a:bodyPr wrap="square">
            <a:spAutoFit/>
          </a:bodyPr>
          <a:lstStyle/>
          <a:p>
            <a:r>
              <a:rPr lang="en-US" sz="3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 Prayer. </a:t>
            </a:r>
            <a:r>
              <a:rPr lang="en-US" sz="3400" dirty="0">
                <a:solidFill>
                  <a:schemeClr val="tx1"/>
                </a:solidFill>
              </a:rPr>
              <a:t>(Luke 11:1-13; cf. Matthew 6:9-15)</a:t>
            </a:r>
          </a:p>
        </p:txBody>
      </p:sp>
    </p:spTree>
    <p:extLst>
      <p:ext uri="{BB962C8B-B14F-4D97-AF65-F5344CB8AC3E}">
        <p14:creationId xmlns:p14="http://schemas.microsoft.com/office/powerpoint/2010/main" val="84789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254" y="1573489"/>
            <a:ext cx="8372476" cy="4801314"/>
          </a:xfrm>
          <a:noFill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i="1" dirty="0">
                <a:solidFill>
                  <a:schemeClr val="tx1"/>
                </a:solidFill>
              </a:rPr>
              <a:t>Lead Us Not </a:t>
            </a:r>
            <a:r>
              <a:rPr lang="en-US" sz="2800" dirty="0">
                <a:solidFill>
                  <a:schemeClr val="tx1"/>
                </a:solidFill>
              </a:rPr>
              <a:t>– CAUTION, Matthew 6:13;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cf. James 1:13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i="0" dirty="0">
                <a:solidFill>
                  <a:schemeClr val="tx1"/>
                </a:solidFill>
              </a:rPr>
              <a:t>1 Corinthians 10:13 – </a:t>
            </a:r>
            <a:r>
              <a:rPr lang="en-US" sz="2800" dirty="0">
                <a:solidFill>
                  <a:schemeClr val="tx1"/>
                </a:solidFill>
              </a:rPr>
              <a:t>Deliverance from temptation.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1 Corinthians 6:18 Conditional.</a:t>
            </a:r>
            <a:endParaRPr lang="en-US" sz="1400" dirty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God allows all to be tempted and our faith tried</a:t>
            </a:r>
            <a:r>
              <a:rPr lang="en-US" sz="2000" i="0" dirty="0">
                <a:solidFill>
                  <a:schemeClr val="tx1"/>
                </a:solidFill>
              </a:rPr>
              <a:t> </a:t>
            </a:r>
            <a:br>
              <a:rPr lang="en-US" sz="2000" i="0" dirty="0">
                <a:solidFill>
                  <a:schemeClr val="tx1"/>
                </a:solidFill>
              </a:rPr>
            </a:br>
            <a:r>
              <a:rPr lang="en-US" sz="2000" i="0" dirty="0">
                <a:solidFill>
                  <a:schemeClr val="tx1"/>
                </a:solidFill>
              </a:rPr>
              <a:t>(James 1:2-4, 12; 1 Peter 4:12-13; cf. Job)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When we successfully endure temptation, we become stronger.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1" i="1" dirty="0">
                <a:solidFill>
                  <a:schemeClr val="tx1"/>
                </a:solidFill>
              </a:rPr>
              <a:t>Deliver us from evil</a:t>
            </a:r>
            <a:r>
              <a:rPr lang="en-US" sz="2400" i="1" dirty="0">
                <a:solidFill>
                  <a:schemeClr val="tx1"/>
                </a:solidFill>
              </a:rPr>
              <a:t>.” </a:t>
            </a:r>
            <a:r>
              <a:rPr lang="en-US" sz="2400" b="1" i="1" dirty="0">
                <a:solidFill>
                  <a:schemeClr val="tx1"/>
                </a:solidFill>
              </a:rPr>
              <a:t>Matthew 6:13; 2 Peter 2:9</a:t>
            </a:r>
            <a:br>
              <a:rPr lang="en-US" sz="2400" dirty="0">
                <a:solidFill>
                  <a:schemeClr val="tx1"/>
                </a:solidFill>
              </a:rPr>
            </a:br>
            <a:endParaRPr lang="en-US" sz="14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When this is our attitude, we can then pray most sincerely, </a:t>
            </a:r>
            <a:r>
              <a:rPr lang="en-US" sz="2400" i="1" dirty="0">
                <a:solidFill>
                  <a:schemeClr val="tx1"/>
                </a:solidFill>
              </a:rPr>
              <a:t>“For thine is the kingdom, and the power, and the glory, forever, Amen.”</a:t>
            </a:r>
            <a:r>
              <a:rPr lang="en-US" sz="2400" dirty="0">
                <a:solidFill>
                  <a:schemeClr val="tx1"/>
                </a:solidFill>
              </a:rPr>
              <a:t> Matthew 6:13 KJV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83D66-9FD0-4DE2-8331-C6F2BEB7DE37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D8F577C-3BA6-487C-9D01-154263750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749" y="579437"/>
            <a:ext cx="8401049" cy="557973"/>
          </a:xfrm>
        </p:spPr>
        <p:txBody>
          <a:bodyPr wrap="square">
            <a:spAutoFit/>
          </a:bodyPr>
          <a:lstStyle/>
          <a:p>
            <a:r>
              <a:rPr lang="en-US" sz="3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 Prayer. </a:t>
            </a:r>
            <a:r>
              <a:rPr lang="en-US" sz="3400" dirty="0">
                <a:solidFill>
                  <a:schemeClr val="tx1"/>
                </a:solidFill>
              </a:rPr>
              <a:t>(Luke 11:1-13; cf. Matthew 6:9-15)</a:t>
            </a:r>
          </a:p>
        </p:txBody>
      </p:sp>
    </p:spTree>
    <p:extLst>
      <p:ext uri="{BB962C8B-B14F-4D97-AF65-F5344CB8AC3E}">
        <p14:creationId xmlns:p14="http://schemas.microsoft.com/office/powerpoint/2010/main" val="84574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59877" y="1600200"/>
            <a:ext cx="8323868" cy="4680127"/>
          </a:xfrm>
        </p:spPr>
        <p:txBody>
          <a:bodyPr wrap="square">
            <a:spAutoFit/>
          </a:bodyPr>
          <a:lstStyle/>
          <a:p>
            <a:pPr marL="609600" indent="-609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-US" sz="3500" b="1" dirty="0">
                <a:solidFill>
                  <a:schemeClr val="tx1"/>
                </a:solidFill>
                <a:effectLst/>
              </a:rPr>
              <a:t>For Others. </a:t>
            </a:r>
            <a:r>
              <a:rPr lang="en-US" sz="3500" b="1" dirty="0">
                <a:solidFill>
                  <a:schemeClr val="tx1"/>
                </a:solidFill>
              </a:rPr>
              <a:t>Luke 22:31-32; 23:34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500" b="1" dirty="0">
              <a:solidFill>
                <a:schemeClr val="tx1"/>
              </a:solidFill>
            </a:endParaRPr>
          </a:p>
          <a:p>
            <a:pPr marL="865632" lvl="1" indent="-609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sz="3100" dirty="0">
                <a:solidFill>
                  <a:schemeClr val="tx1"/>
                </a:solidFill>
              </a:rPr>
              <a:t>1.	Enemies.</a:t>
            </a:r>
            <a:r>
              <a:rPr lang="en-US" sz="3100" i="0" dirty="0">
                <a:solidFill>
                  <a:schemeClr val="tx1"/>
                </a:solidFill>
              </a:rPr>
              <a:t> Matthew 5:43-44; Luke 23:34</a:t>
            </a:r>
          </a:p>
          <a:p>
            <a:pPr marL="865632" lvl="1" indent="-609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sz="3100" dirty="0">
                <a:solidFill>
                  <a:schemeClr val="tx1"/>
                </a:solidFill>
              </a:rPr>
              <a:t>2.	Rulers.</a:t>
            </a:r>
            <a:r>
              <a:rPr lang="en-US" sz="3100" i="0" dirty="0">
                <a:solidFill>
                  <a:schemeClr val="tx1"/>
                </a:solidFill>
              </a:rPr>
              <a:t> 1 Timothy 2:1; cf. Romans 13:1-7; 1 Peter 2:13-17</a:t>
            </a:r>
          </a:p>
          <a:p>
            <a:pPr marL="865632" lvl="1" indent="-609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dirty="0">
                <a:solidFill>
                  <a:schemeClr val="tx1"/>
                </a:solidFill>
              </a:rPr>
              <a:t>3.	Salvation of others.</a:t>
            </a:r>
            <a:r>
              <a:rPr lang="en-US" sz="3100" i="0" dirty="0">
                <a:solidFill>
                  <a:schemeClr val="tx1"/>
                </a:solidFill>
              </a:rPr>
              <a:t> Luke 23:34; </a:t>
            </a:r>
            <a:br>
              <a:rPr lang="en-US" sz="3100" i="0" dirty="0">
                <a:solidFill>
                  <a:schemeClr val="tx1"/>
                </a:solidFill>
              </a:rPr>
            </a:br>
            <a:r>
              <a:rPr lang="en-US" sz="3100" i="0" dirty="0">
                <a:solidFill>
                  <a:schemeClr val="tx1"/>
                </a:solidFill>
              </a:rPr>
              <a:t>Romans 10:1-4.</a:t>
            </a:r>
          </a:p>
          <a:p>
            <a:pPr marL="865632" lvl="1" indent="-609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dirty="0">
                <a:solidFill>
                  <a:schemeClr val="tx1"/>
                </a:solidFill>
              </a:rPr>
              <a:t>4.	Brethren.</a:t>
            </a:r>
            <a:r>
              <a:rPr lang="en-US" sz="3100" i="0" dirty="0">
                <a:solidFill>
                  <a:schemeClr val="tx1"/>
                </a:solidFill>
              </a:rPr>
              <a:t> Ephesians 3:14-19;</a:t>
            </a:r>
            <a:br>
              <a:rPr lang="en-US" sz="3100" i="0" dirty="0">
                <a:solidFill>
                  <a:schemeClr val="tx1"/>
                </a:solidFill>
              </a:rPr>
            </a:br>
            <a:r>
              <a:rPr lang="en-US" sz="3100" i="0" dirty="0">
                <a:solidFill>
                  <a:schemeClr val="tx1"/>
                </a:solidFill>
              </a:rPr>
              <a:t>James 5:13-16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D04E-0A99-45CE-B5CF-6B47B63A33E9}" type="slidenum">
              <a:rPr lang="en-US"/>
              <a:pPr/>
              <a:t>5</a:t>
            </a:fld>
            <a:endParaRPr lang="en-US"/>
          </a:p>
        </p:txBody>
      </p:sp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28700" y="685800"/>
            <a:ext cx="7200900" cy="640175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  <a:effectLst/>
              </a:rPr>
              <a:t>For What Should We Pray?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uiExpand="1" build="p"/>
    </p:bldLst>
  </p:timing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3526</TotalTime>
  <Words>407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Franklin Gothic Book</vt:lpstr>
      <vt:lpstr>Impact</vt:lpstr>
      <vt:lpstr>Wingdings</vt:lpstr>
      <vt:lpstr>Crop</vt:lpstr>
      <vt:lpstr>Lesson 15: The Good Samaritan and the Feast of Dedication</vt:lpstr>
      <vt:lpstr>Model Prayer. (Luke 11:1-13; cf. Matthew 6:9-15)</vt:lpstr>
      <vt:lpstr>Model Prayer. (Luke 11:1-13; cf. Matthew 6:9-15)</vt:lpstr>
      <vt:lpstr>Model Prayer. (Luke 11:1-13; cf. Matthew 6:9-15)</vt:lpstr>
      <vt:lpstr>For What Should We Pray?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(6-23-21)</dc:title>
  <dc:creator>Randy Childs</dc:creator>
  <cp:lastModifiedBy>Richard Lidh</cp:lastModifiedBy>
  <cp:revision>88</cp:revision>
  <cp:lastPrinted>2021-06-26T03:45:09Z</cp:lastPrinted>
  <dcterms:created xsi:type="dcterms:W3CDTF">2021-05-12T17:20:23Z</dcterms:created>
  <dcterms:modified xsi:type="dcterms:W3CDTF">2021-06-26T03:45:13Z</dcterms:modified>
</cp:coreProperties>
</file>